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notesSlides/notesSlide2.xml" ContentType="application/vnd.openxmlformats-officedocument.presentationml.notesSlide+xml"/>
  <Override PartName="/ppt/ink/inkAction2.xml" ContentType="application/vnd.ms-office.inkAction+xml"/>
  <Override PartName="/ppt/notesSlides/notesSlide3.xml" ContentType="application/vnd.openxmlformats-officedocument.presentationml.notesSlide+xml"/>
  <Override PartName="/ppt/ink/inkAction3.xml" ContentType="application/vnd.ms-office.inkAction+xml"/>
  <Override PartName="/ppt/ink/inkAction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notesMasterIdLst>
    <p:notesMasterId r:id="rId8"/>
  </p:notesMasterIdLst>
  <p:sldIdLst>
    <p:sldId id="345" r:id="rId2"/>
    <p:sldId id="257" r:id="rId3"/>
    <p:sldId id="258" r:id="rId4"/>
    <p:sldId id="259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845" autoAdjust="0"/>
  </p:normalViewPr>
  <p:slideViewPr>
    <p:cSldViewPr>
      <p:cViewPr varScale="1">
        <p:scale>
          <a:sx n="105" d="100"/>
          <a:sy n="105" d="100"/>
        </p:scale>
        <p:origin x="179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29851" units="1/cm"/>
          <inkml:channelProperty channel="T" name="resolution" value="1" units="1/dev"/>
        </inkml:channelProperties>
      </inkml:inkSource>
      <inkml:timestamp xml:id="ts0" timeString="2020-04-19T04:10:31.526"/>
    </inkml:context>
    <inkml:brush xml:id="br0">
      <inkml:brushProperty name="width" value="0.08819" units="cm"/>
      <inkml:brushProperty name="height" value="0.35278" units="cm"/>
      <inkml:brushProperty name="color" value="#C00000"/>
      <inkml:brushProperty name="tip" value="rectangle"/>
      <inkml:brushProperty name="rasterOp" value="maskPen"/>
    </inkml:brush>
  </inkml:definitions>
  <iact:action type="add" startTime="38485">
    <iact:property name="dataType"/>
    <iact:actionData xml:id="d0">
      <inkml:trace xmlns:inkml="http://www.w3.org/2003/InkML" xml:id="stk0" contextRef="#ctx0" brushRef="#br0">11139 4851 0</inkml:trace>
    </iact:actionData>
  </iact:action>
  <iact:action type="add" startTime="43527">
    <iact:property name="dataType"/>
    <iact:actionData xml:id="d1">
      <inkml:trace xmlns:inkml="http://www.w3.org/2003/InkML" xml:id="stk1" contextRef="#ctx0" brushRef="#br0">21015 4962 0</inkml:trace>
    </iact:actionData>
  </iact:action>
  <iact:action type="add" startTime="82134">
    <iact:property name="dataType"/>
    <iact:actionData xml:id="d2">
      <inkml:trace xmlns:inkml="http://www.w3.org/2003/InkML" xml:id="stk2" contextRef="#ctx0" brushRef="#br0">1196 7244 0</inkml:trace>
    </iact:actionData>
  </iact:action>
  <iact:action type="add" startTime="141605">
    <iact:property name="dataType"/>
    <iact:actionData xml:id="d3">
      <inkml:trace xmlns:inkml="http://www.w3.org/2003/InkML" xml:id="stk3" contextRef="#ctx0" brushRef="#br0">6998 9747 0</inkml:trace>
    </iact:actionData>
  </iact:action>
  <iact:action type="add" startTime="146085">
    <iact:property name="dataType"/>
    <iact:actionData xml:id="d4">
      <inkml:trace xmlns:inkml="http://www.w3.org/2003/InkML" xml:id="stk4" contextRef="#ctx0" brushRef="#br0">19443 9658 0</inkml:trace>
    </iact:actionData>
  </iact:action>
  <iact:action type="add" startTime="233386">
    <iact:property name="dataType"/>
    <iact:actionData xml:id="d5">
      <inkml:trace xmlns:inkml="http://www.w3.org/2003/InkML" xml:id="stk5" contextRef="#ctx0" brushRef="#br0">2436 14332 0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29851" units="1/cm"/>
          <inkml:channelProperty channel="T" name="resolution" value="1" units="1/dev"/>
        </inkml:channelProperties>
      </inkml:inkSource>
      <inkml:timestamp xml:id="ts0" timeString="2020-04-19T04:10:31.526"/>
    </inkml:context>
    <inkml:brush xml:id="br0">
      <inkml:brushProperty name="width" value="0.08819" units="cm"/>
      <inkml:brushProperty name="height" value="0.35278" units="cm"/>
      <inkml:brushProperty name="color" value="#C00000"/>
      <inkml:brushProperty name="tip" value="rectangle"/>
      <inkml:brushProperty name="rasterOp" value="maskPen"/>
    </inkml:brush>
  </inkml:definitions>
  <iact:action type="add" startTime="58867">
    <iact:property name="dataType"/>
    <iact:actionData xml:id="d0">
      <inkml:trace xmlns:inkml="http://www.w3.org/2003/InkML" xml:id="stk0" contextRef="#ctx0" brushRef="#br0">11249 6491 0</inkml:trace>
    </iact:actionData>
  </iact:action>
  <iact:action type="add" startTime="61299">
    <iact:property name="dataType"/>
    <iact:actionData xml:id="d1">
      <inkml:trace xmlns:inkml="http://www.w3.org/2003/InkML" xml:id="stk1" contextRef="#ctx0" brushRef="#br0">13043 6513 0</inkml:trace>
    </iact:actionData>
  </iact:action>
  <iact:action type="add" startTime="66242">
    <iact:property name="dataType"/>
    <iact:actionData xml:id="d2">
      <inkml:trace xmlns:inkml="http://www.w3.org/2003/InkML" xml:id="stk2" contextRef="#ctx0" brushRef="#br0">14859 6468 0</inkml:trace>
    </iact:actionData>
  </iact:action>
  <iact:action type="add" startTime="68418">
    <iact:property name="dataType"/>
    <iact:actionData xml:id="d3">
      <inkml:trace xmlns:inkml="http://www.w3.org/2003/InkML" xml:id="stk3" contextRef="#ctx0" brushRef="#br0">17162 6623 0</inkml:trace>
    </iact:actionData>
  </iact:action>
  <iact:action type="add" startTime="69706">
    <iact:property name="dataType"/>
    <iact:actionData xml:id="d4">
      <inkml:trace xmlns:inkml="http://www.w3.org/2003/InkML" xml:id="stk4" contextRef="#ctx0" brushRef="#br0">19664 6579 0</inkml:trace>
    </iact:actionData>
  </iact:action>
  <iact:action type="add" startTime="116977">
    <iact:property name="dataType"/>
    <iact:actionData xml:id="d5">
      <inkml:trace xmlns:inkml="http://www.w3.org/2003/InkML" xml:id="stk5" contextRef="#ctx0" brushRef="#br0">8415 7864 0,'22'0'41,"0"0"6</inkml:trace>
    </iact:actionData>
  </iact:action>
  <iact:action type="add" startTime="117563">
    <iact:property name="dataType"/>
    <iact:actionData xml:id="d6">
      <inkml:trace xmlns:inkml="http://www.w3.org/2003/InkML" xml:id="stk6" contextRef="#ctx0" brushRef="#br0">9876 7864 0,'0'-44'117</inkml:trace>
    </iact:actionData>
  </iact:action>
  <iact:action type="add" startTime="118423">
    <iact:property name="dataType"/>
    <iact:actionData xml:id="d7">
      <inkml:trace xmlns:inkml="http://www.w3.org/2003/InkML" xml:id="stk7" contextRef="#ctx0" brushRef="#br0">13397 7753 0</inkml:trace>
    </iact:actionData>
  </iact:action>
  <iact:action type="add" startTime="118992">
    <iact:property name="dataType"/>
    <iact:actionData xml:id="d8">
      <inkml:trace xmlns:inkml="http://www.w3.org/2003/InkML" xml:id="stk8" contextRef="#ctx0" brushRef="#br0">15302 7753 0</inkml:trace>
    </iact:actionData>
  </iact:action>
  <iact:action type="add" startTime="197443">
    <iact:property name="dataType"/>
    <iact:actionData xml:id="d9">
      <inkml:trace xmlns:inkml="http://www.w3.org/2003/InkML" xml:id="stk9" contextRef="#ctx0" brushRef="#br0">753 6335 0</inkml:trace>
    </iact:actionData>
  </iact:action>
  <iact:action type="add" startTime="198265">
    <iact:property name="dataType"/>
    <iact:actionData xml:id="d10">
      <inkml:trace xmlns:inkml="http://www.w3.org/2003/InkML" xml:id="stk10" contextRef="#ctx0" brushRef="#br0">797 8839 0</inkml:trace>
    </iact:actionData>
  </iact:action>
  <iact:action type="add" startTime="200421">
    <iact:property name="dataType"/>
    <iact:actionData xml:id="d11">
      <inkml:trace xmlns:inkml="http://www.w3.org/2003/InkML" xml:id="stk11" contextRef="#ctx0" brushRef="#br0">952 9747 0</inkml:trace>
    </iact:actionData>
  </iact:action>
  <iact:action type="add" startTime="257390">
    <iact:property name="dataType"/>
    <iact:actionData xml:id="d12">
      <inkml:trace xmlns:inkml="http://www.w3.org/2003/InkML" xml:id="stk12" contextRef="#ctx0" brushRef="#br0">864 10433 0</inkml:trace>
    </iact:actionData>
  </iact:action>
  <iact:action type="add" startTime="273226">
    <iact:property name="dataType"/>
    <iact:actionData xml:id="d13">
      <inkml:trace xmlns:inkml="http://www.w3.org/2003/InkML" xml:id="stk13" contextRef="#ctx0" brushRef="#br0">10917 10611 0</inkml:trace>
    </iact:actionData>
  </iact:action>
  <iact:action type="add" startTime="284613">
    <iact:property name="dataType"/>
    <iact:actionData xml:id="d14">
      <inkml:trace xmlns:inkml="http://www.w3.org/2003/InkML" xml:id="stk14" contextRef="#ctx0" brushRef="#br0">13663 10633 0</inkml:trace>
    </iact:actionData>
  </iact:action>
  <iact:action type="add" startTime="286667">
    <iact:property name="dataType"/>
    <iact:actionData xml:id="d15">
      <inkml:trace xmlns:inkml="http://www.w3.org/2003/InkML" xml:id="stk15" contextRef="#ctx0" brushRef="#br0">17229 10810 0</inkml:trace>
    </iact:actionData>
  </iact:action>
  <iact:action type="add" startTime="291590">
    <iact:property name="dataType"/>
    <iact:actionData xml:id="d16">
      <inkml:trace xmlns:inkml="http://www.w3.org/2003/InkML" xml:id="stk16" contextRef="#ctx0" brushRef="#br0">19377 10766 0</inkml:trace>
    </iact:actionData>
  </iact:action>
  <iact:action type="add" startTime="450549">
    <iact:property name="dataType"/>
    <iact:actionData xml:id="d17">
      <inkml:trace xmlns:inkml="http://www.w3.org/2003/InkML" xml:id="stk17" contextRef="#ctx0" brushRef="#br0">709 13800 0</inkml:trace>
    </iact:actionData>
  </iact:action>
  <iact:action type="add" startTime="548459">
    <iact:property name="dataType"/>
    <iact:actionData xml:id="d18">
      <inkml:trace xmlns:inkml="http://www.w3.org/2003/InkML" xml:id="stk18" contextRef="#ctx0" brushRef="#br0">841 14554 0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29851" units="1/cm"/>
          <inkml:channelProperty channel="T" name="resolution" value="1" units="1/dev"/>
        </inkml:channelProperties>
      </inkml:inkSource>
      <inkml:timestamp xml:id="ts0" timeString="2020-04-19T04:30:48.186"/>
    </inkml:context>
    <inkml:brush xml:id="br0">
      <inkml:brushProperty name="width" value="0.08819" units="cm"/>
      <inkml:brushProperty name="height" value="0.35278" units="cm"/>
      <inkml:brushProperty name="color" value="#C00000"/>
      <inkml:brushProperty name="tip" value="rectangle"/>
      <inkml:brushProperty name="rasterOp" value="maskPen"/>
    </inkml:brush>
  </inkml:definitions>
  <iact:action type="add" startTime="133310">
    <iact:property name="dataType"/>
    <iact:actionData xml:id="d0">
      <inkml:trace xmlns:inkml="http://www.w3.org/2003/InkML" xml:id="stk0" contextRef="#ctx0" brushRef="#br0">709 5804 0</inkml:trace>
    </iact:actionData>
  </iact:action>
  <iact:action type="add" startTime="134053">
    <iact:property name="dataType"/>
    <iact:actionData xml:id="d1">
      <inkml:trace xmlns:inkml="http://www.w3.org/2003/InkML" xml:id="stk1" contextRef="#ctx0" brushRef="#br0">864 6623 0</inkml:trace>
    </iact:actionData>
  </iact:action>
  <iact:action type="add" startTime="140326">
    <iact:property name="dataType"/>
    <iact:actionData xml:id="d2">
      <inkml:trace xmlns:inkml="http://www.w3.org/2003/InkML" xml:id="stk2" contextRef="#ctx0" brushRef="#br0">731 8506 0</inkml:trace>
    </iact:actionData>
  </iact:action>
  <iact:action type="add" startTime="210882">
    <iact:property name="dataType"/>
    <iact:actionData xml:id="d3">
      <inkml:trace xmlns:inkml="http://www.w3.org/2003/InkML" xml:id="stk3" contextRef="#ctx0" brushRef="#br0">753 9304 0</inkml:trace>
    </iact:actionData>
  </iact:action>
  <iact:action type="add" startTime="211427">
    <iact:property name="dataType"/>
    <iact:actionData xml:id="d4">
      <inkml:trace xmlns:inkml="http://www.w3.org/2003/InkML" xml:id="stk4" contextRef="#ctx0" brushRef="#br0">819 10212 0,'0'0'0,"22"22"46</inkml:trace>
    </iact:actionData>
  </iact:action>
  <iact:action type="add" startTime="247021">
    <iact:property name="dataType"/>
    <iact:actionData xml:id="d5">
      <inkml:trace xmlns:inkml="http://www.w3.org/2003/InkML" xml:id="stk5" contextRef="#ctx0" brushRef="#br0">686 11475 0</inkml:trace>
    </iact:actionData>
  </iact:action>
  <iact:action type="add" startTime="335813">
    <iact:property name="dataType"/>
    <iact:actionData xml:id="d6">
      <inkml:trace xmlns:inkml="http://www.w3.org/2003/InkML" xml:id="stk6" contextRef="#ctx0" brushRef="#br0">642 13114 0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29851" units="1/cm"/>
          <inkml:channelProperty channel="T" name="resolution" value="1" units="1/dev"/>
        </inkml:channelProperties>
      </inkml:inkSource>
      <inkml:timestamp xml:id="ts0" timeString="2020-04-19T04:42:23.912"/>
    </inkml:context>
    <inkml:brush xml:id="br0">
      <inkml:brushProperty name="width" value="0.08819" units="cm"/>
      <inkml:brushProperty name="height" value="0.35278" units="cm"/>
      <inkml:brushProperty name="color" value="#C00000"/>
      <inkml:brushProperty name="tip" value="rectangle"/>
      <inkml:brushProperty name="rasterOp" value="maskPen"/>
    </inkml:brush>
  </inkml:definitions>
  <iact:action type="add" startTime="76390">
    <iact:property name="dataType"/>
    <iact:actionData xml:id="d0">
      <inkml:trace xmlns:inkml="http://www.w3.org/2003/InkML" xml:id="stk0" contextRef="#ctx0" brushRef="#br0">2369 8595 0</inkml:trace>
    </iact:actionData>
  </iact:action>
  <iact:action type="add" startTime="103964">
    <iact:property name="dataType"/>
    <iact:actionData xml:id="d1">
      <inkml:trace xmlns:inkml="http://www.w3.org/2003/InkML" xml:id="stk1" contextRef="#ctx0" brushRef="#br0">13730 10876 0</inkml:trace>
    </iact:actionData>
  </iact:action>
  <iact:action type="add" startTime="105323">
    <iact:property name="dataType"/>
    <iact:actionData xml:id="d2">
      <inkml:trace xmlns:inkml="http://www.w3.org/2003/InkML" xml:id="stk2" contextRef="#ctx0" brushRef="#br0">12910 10921 0</inkml:trace>
    </iact:actionData>
  </iact:action>
  <iact:action type="add" startTime="136488">
    <iact:property name="dataType"/>
    <iact:actionData xml:id="d3">
      <inkml:trace xmlns:inkml="http://www.w3.org/2003/InkML" xml:id="stk3" contextRef="#ctx0" brushRef="#br0">13375 9747 0</inkml:trace>
    </iact:actionData>
  </iact:action>
  <iact:action type="add" startTime="185363">
    <iact:property name="dataType"/>
    <iact:actionData xml:id="d4">
      <inkml:trace xmlns:inkml="http://www.w3.org/2003/InkML" xml:id="stk4" contextRef="#ctx0" brushRef="#br0">2325 14886 0</inkml:trace>
    </iact:actionData>
  </iact:action>
  <iact:action type="add" startTime="204336">
    <iact:property name="dataType"/>
    <iact:actionData xml:id="d5">
      <inkml:trace xmlns:inkml="http://www.w3.org/2003/InkML" xml:id="stk5" contextRef="#ctx0" brushRef="#br0">13021 17234 0</inkml:trace>
    </iact:actionData>
  </iact:action>
  <iact:action type="add" startTime="272495">
    <iact:property name="dataType"/>
    <iact:actionData xml:id="d6">
      <inkml:trace xmlns:inkml="http://www.w3.org/2003/InkML" xml:id="stk6" contextRef="#ctx0" brushRef="#br0">16210 17145 0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9F330D3B-256B-4885-80D9-3B987393CF33}" type="datetimeFigureOut">
              <a:rPr lang="fa-IR" smtClean="0"/>
              <a:pPr/>
              <a:t>26/08/1441</a:t>
            </a:fld>
            <a:endParaRPr lang="fa-I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fa-I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D303924A-E149-49DB-9334-B9A174CD27FE}" type="slidenum">
              <a:rPr lang="fa-IR" smtClean="0"/>
              <a:pPr/>
              <a:t>‹#›</a:t>
            </a:fld>
            <a:endParaRPr lang="fa-I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a-I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3924A-E149-49DB-9334-B9A174CD27FE}" type="slidenum">
              <a:rPr lang="fa-IR" smtClean="0"/>
              <a:pPr/>
              <a:t>2</a:t>
            </a:fld>
            <a:endParaRPr lang="fa-I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a-I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3924A-E149-49DB-9334-B9A174CD27FE}" type="slidenum">
              <a:rPr lang="fa-IR" smtClean="0"/>
              <a:pPr/>
              <a:t>3</a:t>
            </a:fld>
            <a:endParaRPr lang="fa-I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a-I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3924A-E149-49DB-9334-B9A174CD27FE}" type="slidenum">
              <a:rPr lang="fa-IR" smtClean="0"/>
              <a:pPr/>
              <a:t>4</a:t>
            </a:fld>
            <a:endParaRPr lang="fa-I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D93C3-C9C9-4732-AE9E-408A10C2EA1C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99E87-B400-4317-9C9D-7EE7C1687BD1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54570-53CC-4D8B-8CD5-17319177009A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0B2E-AC0B-4950-B59E-22E6A302177C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C0A22-3BB9-4FD4-A389-C03F3F967484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1A5B0-7E5B-466B-9881-517422B8E905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92135-5A6A-4672-B3DC-1B4A291AAD97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6A9C-9164-486D-B376-64A663618414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2C9F4-19D7-428C-B725-841123006291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582D-57E7-4893-A982-85D89E11786A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8856C-C37C-412E-91E5-8F946A2D6604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AF066-0DBB-4EEE-B545-B5D2E2E311B3}" type="datetime1">
              <a:rPr lang="en-US" smtClean="0"/>
              <a:pPr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microsoft.com/office/2011/relationships/inkAction" Target="../ink/inkAction1.xml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microsoft.com/office/2011/relationships/inkAction" Target="../ink/inkAction2.xml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microsoft.com/office/2011/relationships/inkAction" Target="../ink/inkAction3.xml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76B11-CB75-4F36-B607-A58BE6AB84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556792"/>
            <a:ext cx="7772400" cy="295232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C00000"/>
                </a:solidFill>
                <a:cs typeface="B Tir" pitchFamily="2" charset="-78"/>
              </a:rPr>
              <a:t>Chapter 3</a:t>
            </a:r>
            <a:br>
              <a:rPr lang="en-US" sz="4800" dirty="0">
                <a:solidFill>
                  <a:srgbClr val="C00000"/>
                </a:solidFill>
                <a:cs typeface="B Tir" pitchFamily="2" charset="-78"/>
              </a:rPr>
            </a:br>
            <a:br>
              <a:rPr lang="en-US" sz="4800" b="1" dirty="0">
                <a:solidFill>
                  <a:srgbClr val="C00000"/>
                </a:solidFill>
                <a:cs typeface="B Tir" pitchFamily="2" charset="-78"/>
              </a:rPr>
            </a:br>
            <a:r>
              <a:rPr lang="en-US" sz="4800" b="1" dirty="0">
                <a:solidFill>
                  <a:srgbClr val="C00000"/>
                </a:solidFill>
                <a:cs typeface="B Tir" pitchFamily="2" charset="-78"/>
              </a:rPr>
              <a:t>Memory Neural Networks</a:t>
            </a:r>
            <a:endParaRPr lang="en-US" sz="4800" dirty="0">
              <a:solidFill>
                <a:srgbClr val="C0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CA0E-6092-4CBD-909E-A53677B13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87F71A-BB9B-47D9-B5EE-7045AF689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95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340768"/>
            <a:ext cx="8229600" cy="1524000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2400" b="1" dirty="0">
                <a:solidFill>
                  <a:srgbClr val="FF0000"/>
                </a:solidFill>
              </a:rPr>
              <a:t>Memory Neural networks(MNNs): </a:t>
            </a:r>
          </a:p>
          <a:p>
            <a:pPr>
              <a:buNone/>
            </a:pPr>
            <a:r>
              <a:rPr lang="en-US" sz="2400" dirty="0"/>
              <a:t>NNs which associate an explicit input pattern or Implicit sequenced patterns to a target pattern </a:t>
            </a:r>
            <a:r>
              <a:rPr lang="en-US" sz="2200" dirty="0">
                <a:solidFill>
                  <a:srgbClr val="FF0000"/>
                </a:solidFill>
              </a:rPr>
              <a:t>(Supervised Learning )</a:t>
            </a:r>
          </a:p>
          <a:p>
            <a:pPr>
              <a:buNone/>
            </a:pPr>
            <a:r>
              <a:rPr lang="en-US" sz="2400" dirty="0">
                <a:solidFill>
                  <a:srgbClr val="0070C0"/>
                </a:solidFill>
              </a:rPr>
              <a:t>* such NNs make memories for  pattern association.</a:t>
            </a:r>
          </a:p>
          <a:p>
            <a:pPr>
              <a:buNone/>
            </a:pPr>
            <a:endParaRPr lang="en-US" sz="2200" dirty="0">
              <a:solidFill>
                <a:srgbClr val="FF0000"/>
              </a:solidFill>
            </a:endParaRPr>
          </a:p>
          <a:p>
            <a:pPr>
              <a:buNone/>
            </a:pPr>
            <a:endParaRPr lang="fa-IR" sz="2400" dirty="0"/>
          </a:p>
        </p:txBody>
      </p:sp>
      <p:grpSp>
        <p:nvGrpSpPr>
          <p:cNvPr id="72" name="Group 71"/>
          <p:cNvGrpSpPr/>
          <p:nvPr/>
        </p:nvGrpSpPr>
        <p:grpSpPr>
          <a:xfrm>
            <a:off x="634792" y="4474088"/>
            <a:ext cx="7219961" cy="1278060"/>
            <a:chOff x="400040" y="4352520"/>
            <a:chExt cx="7219961" cy="1278060"/>
          </a:xfrm>
        </p:grpSpPr>
        <p:sp>
          <p:nvSpPr>
            <p:cNvPr id="43" name="Rectangle 42"/>
            <p:cNvSpPr/>
            <p:nvPr/>
          </p:nvSpPr>
          <p:spPr>
            <a:xfrm>
              <a:off x="3200400" y="4648200"/>
              <a:ext cx="2057401" cy="8382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r>
                <a:rPr lang="en-US" b="1" dirty="0">
                  <a:solidFill>
                    <a:srgbClr val="0070C0"/>
                  </a:solidFill>
                </a:rPr>
                <a:t>Recurrent</a:t>
              </a:r>
              <a:r>
                <a:rPr lang="en-US" dirty="0"/>
                <a:t> </a:t>
              </a:r>
              <a:r>
                <a:rPr lang="en-US" b="1" dirty="0"/>
                <a:t>NN</a:t>
              </a:r>
              <a:endParaRPr lang="fa-IR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90240" y="4707250"/>
              <a:ext cx="1676400" cy="923330"/>
            </a:xfrm>
            <a:prstGeom prst="rect">
              <a:avLst/>
            </a:prstGeom>
            <a:ln>
              <a:prstDash val="sys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r>
                <a:rPr lang="en-US" dirty="0"/>
                <a:t>x</a:t>
              </a:r>
              <a:r>
                <a:rPr lang="en-US" baseline="-25000" dirty="0"/>
                <a:t>1</a:t>
              </a:r>
              <a:r>
                <a:rPr lang="en-US" dirty="0"/>
                <a:t>….x</a:t>
              </a:r>
              <a:r>
                <a:rPr lang="en-US" baseline="-25000" dirty="0"/>
                <a:t>2</a:t>
              </a:r>
              <a:r>
                <a:rPr lang="en-US" dirty="0"/>
                <a:t>…x</a:t>
              </a:r>
              <a:r>
                <a:rPr lang="en-US" baseline="-25000" dirty="0"/>
                <a:t>3</a:t>
              </a:r>
              <a:r>
                <a:rPr lang="en-US" dirty="0"/>
                <a:t>…</a:t>
              </a:r>
              <a:r>
                <a:rPr lang="en-US" dirty="0" err="1"/>
                <a:t>x</a:t>
              </a:r>
              <a:r>
                <a:rPr lang="en-US" baseline="-25000" dirty="0" err="1"/>
                <a:t>N</a:t>
              </a:r>
              <a:endParaRPr lang="en-US" baseline="-25000" dirty="0"/>
            </a:p>
            <a:p>
              <a:r>
                <a:rPr lang="en-US" baseline="-25000" dirty="0">
                  <a:solidFill>
                    <a:srgbClr val="FF0000"/>
                  </a:solidFill>
                </a:rPr>
                <a:t>Patterns are taken sequentially  through the time</a:t>
              </a:r>
              <a:endParaRPr lang="fa-IR" baseline="-25000" dirty="0">
                <a:solidFill>
                  <a:srgbClr val="FF0000"/>
                </a:solidFill>
              </a:endParaRPr>
            </a:p>
          </p:txBody>
        </p:sp>
        <p:cxnSp>
          <p:nvCxnSpPr>
            <p:cNvPr id="45" name="Straight Arrow Connector 44"/>
            <p:cNvCxnSpPr>
              <a:endCxn id="43" idx="1"/>
            </p:cNvCxnSpPr>
            <p:nvPr/>
          </p:nvCxnSpPr>
          <p:spPr>
            <a:xfrm>
              <a:off x="2716252" y="5061466"/>
              <a:ext cx="484148" cy="5834"/>
            </a:xfrm>
            <a:prstGeom prst="straightConnector1">
              <a:avLst/>
            </a:prstGeom>
            <a:ln w="25400">
              <a:headEnd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V="1">
              <a:off x="5257801" y="5105400"/>
              <a:ext cx="380999" cy="5834"/>
            </a:xfrm>
            <a:prstGeom prst="straightConnector1">
              <a:avLst/>
            </a:prstGeom>
            <a:ln w="25400">
              <a:headEnd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5715001" y="4876800"/>
              <a:ext cx="304800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y</a:t>
              </a:r>
              <a:endParaRPr lang="fa-IR" dirty="0">
                <a:solidFill>
                  <a:srgbClr val="FF0000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943601" y="4876800"/>
              <a:ext cx="1676400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Target pattern</a:t>
              </a:r>
              <a:endParaRPr lang="fa-IR" dirty="0">
                <a:solidFill>
                  <a:srgbClr val="00B050"/>
                </a:solidFill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00040" y="4352520"/>
              <a:ext cx="2590800" cy="33855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7030A0"/>
                  </a:solidFill>
                </a:rPr>
                <a:t>Implicit Sequenced Patterns</a:t>
              </a:r>
              <a:endParaRPr lang="fa-IR" sz="1600" b="1" dirty="0">
                <a:solidFill>
                  <a:srgbClr val="7030A0"/>
                </a:solidFill>
              </a:endParaRPr>
            </a:p>
          </p:txBody>
        </p:sp>
        <p:cxnSp>
          <p:nvCxnSpPr>
            <p:cNvPr id="59" name="Shape 58"/>
            <p:cNvCxnSpPr>
              <a:stCxn id="43" idx="0"/>
              <a:endCxn id="43" idx="2"/>
            </p:cNvCxnSpPr>
            <p:nvPr/>
          </p:nvCxnSpPr>
          <p:spPr>
            <a:xfrm rot="16200000" flipH="1">
              <a:off x="3810001" y="5067300"/>
              <a:ext cx="838200" cy="1588"/>
            </a:xfrm>
            <a:prstGeom prst="bentConnector5">
              <a:avLst>
                <a:gd name="adj1" fmla="val -27273"/>
                <a:gd name="adj2" fmla="val 54597498"/>
                <a:gd name="adj3" fmla="val 127273"/>
              </a:avLst>
            </a:prstGeom>
            <a:ln>
              <a:tailEnd type="arrow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1072952" y="3017168"/>
            <a:ext cx="6781800" cy="1219200"/>
            <a:chOff x="762000" y="2819400"/>
            <a:chExt cx="6781800" cy="1219200"/>
          </a:xfrm>
        </p:grpSpPr>
        <p:sp>
          <p:nvSpPr>
            <p:cNvPr id="32" name="Rectangle 31"/>
            <p:cNvSpPr/>
            <p:nvPr/>
          </p:nvSpPr>
          <p:spPr>
            <a:xfrm>
              <a:off x="3124199" y="3200400"/>
              <a:ext cx="2057401" cy="8382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r>
                <a:rPr lang="en-US" b="1" dirty="0">
                  <a:solidFill>
                    <a:srgbClr val="00B050"/>
                  </a:solidFill>
                </a:rPr>
                <a:t>Feed Forward </a:t>
              </a:r>
              <a:r>
                <a:rPr lang="en-US" b="1" dirty="0"/>
                <a:t>NN</a:t>
              </a:r>
              <a:endParaRPr lang="fa-IR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62000" y="3471446"/>
              <a:ext cx="1676400" cy="33855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FF0000"/>
                  </a:solidFill>
                </a:rPr>
                <a:t>Explicit Pattern</a:t>
              </a:r>
              <a:endParaRPr lang="fa-IR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438400" y="3440668"/>
              <a:ext cx="304800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/>
                <a:t>x</a:t>
              </a:r>
              <a:endParaRPr lang="fa-IR" dirty="0"/>
            </a:p>
          </p:txBody>
        </p:sp>
        <p:cxnSp>
          <p:nvCxnSpPr>
            <p:cNvPr id="36" name="Straight Arrow Connector 35"/>
            <p:cNvCxnSpPr>
              <a:stCxn id="34" idx="3"/>
              <a:endCxn id="32" idx="1"/>
            </p:cNvCxnSpPr>
            <p:nvPr/>
          </p:nvCxnSpPr>
          <p:spPr>
            <a:xfrm flipV="1">
              <a:off x="2743200" y="3619500"/>
              <a:ext cx="380999" cy="5834"/>
            </a:xfrm>
            <a:prstGeom prst="straightConnector1">
              <a:avLst/>
            </a:prstGeom>
            <a:ln w="25400">
              <a:headEnd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5181600" y="3657600"/>
              <a:ext cx="380999" cy="5834"/>
            </a:xfrm>
            <a:prstGeom prst="straightConnector1">
              <a:avLst/>
            </a:prstGeom>
            <a:ln w="25400">
              <a:headEnd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5638800" y="3429000"/>
              <a:ext cx="304800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y</a:t>
              </a:r>
              <a:endParaRPr lang="fa-IR" dirty="0">
                <a:solidFill>
                  <a:srgbClr val="FF0000"/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867400" y="3429000"/>
              <a:ext cx="1676400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Target pattern</a:t>
              </a:r>
              <a:endParaRPr lang="fa-IR" dirty="0">
                <a:solidFill>
                  <a:srgbClr val="00B050"/>
                </a:solidFill>
              </a:endParaRPr>
            </a:p>
          </p:txBody>
        </p:sp>
        <p:cxnSp>
          <p:nvCxnSpPr>
            <p:cNvPr id="69" name="Elbow Connector 68"/>
            <p:cNvCxnSpPr>
              <a:stCxn id="41" idx="0"/>
              <a:endCxn id="34" idx="0"/>
            </p:cNvCxnSpPr>
            <p:nvPr/>
          </p:nvCxnSpPr>
          <p:spPr>
            <a:xfrm rot="16200000" flipH="1" flipV="1">
              <a:off x="4185166" y="1834634"/>
              <a:ext cx="11668" cy="3200400"/>
            </a:xfrm>
            <a:prstGeom prst="bentConnector3">
              <a:avLst>
                <a:gd name="adj1" fmla="val -3775053"/>
              </a:avLst>
            </a:prstGeom>
            <a:ln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048000" y="2819400"/>
              <a:ext cx="2438400" cy="33855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/>
              <a:r>
                <a:rPr lang="en-US" sz="1600" dirty="0">
                  <a:solidFill>
                    <a:srgbClr val="7030A0"/>
                  </a:solidFill>
                </a:rPr>
                <a:t>Repeating if it is required</a:t>
              </a:r>
              <a:endParaRPr lang="fa-IR" sz="1600" dirty="0">
                <a:solidFill>
                  <a:srgbClr val="7030A0"/>
                </a:solidFill>
              </a:endParaRPr>
            </a:p>
          </p:txBody>
        </p:sp>
      </p:grp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Ahmad </a:t>
            </a:r>
            <a:r>
              <a:rPr lang="en-US" dirty="0" err="1"/>
              <a:t>Kalhor</a:t>
            </a:r>
            <a:r>
              <a:rPr lang="en-US" dirty="0"/>
              <a:t>- University of Tehran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36C5FD2-065C-4744-9419-07A2A0E96F8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30560" y="1746360"/>
              <a:ext cx="7135200" cy="34135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36C5FD2-065C-4744-9419-07A2A0E96F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4720" y="1683000"/>
                <a:ext cx="7166520" cy="35402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8242F0A-FCE1-42A3-93ED-3DDE4FF6C0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437"/>
    </mc:Choice>
    <mc:Fallback>
      <p:transition spd="slow" advTm="281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/>
              <a:t>Applications of MNNs</a:t>
            </a:r>
            <a:endParaRPr lang="fa-IR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95800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b="1" dirty="0">
                <a:solidFill>
                  <a:srgbClr val="00B0F0"/>
                </a:solidFill>
              </a:rPr>
              <a:t>Natural NNs </a:t>
            </a:r>
            <a:r>
              <a:rPr lang="en-US" dirty="0"/>
              <a:t>have high capability in pattern associations.</a:t>
            </a:r>
          </a:p>
          <a:p>
            <a:pPr>
              <a:buNone/>
            </a:pPr>
            <a:r>
              <a:rPr lang="en-US" dirty="0">
                <a:solidFill>
                  <a:srgbClr val="00B050"/>
                </a:solidFill>
              </a:rPr>
              <a:t>Inspiring from natural neural networks, MNNs have been utilized in:</a:t>
            </a:r>
          </a:p>
          <a:p>
            <a:pPr marL="514350" indent="-514350">
              <a:buAutoNum type="arabicParenBoth"/>
            </a:pPr>
            <a:r>
              <a:rPr lang="en-US" dirty="0">
                <a:solidFill>
                  <a:srgbClr val="FF0000"/>
                </a:solidFill>
              </a:rPr>
              <a:t>Identification</a:t>
            </a:r>
          </a:p>
          <a:p>
            <a:pPr marL="914400" lvl="1" indent="-514350">
              <a:buFontTx/>
              <a:buChar char="-"/>
            </a:pPr>
            <a:r>
              <a:rPr lang="en-US" dirty="0"/>
              <a:t>To associate  biometric signals (face/finger print/IRIS/hand geometry/body…) to man/animal/plant.</a:t>
            </a:r>
          </a:p>
          <a:p>
            <a:pPr marL="914400" lvl="1" indent="-514350">
              <a:buFontTx/>
              <a:buChar char="-"/>
            </a:pPr>
            <a:r>
              <a:rPr lang="en-US" dirty="0"/>
              <a:t>To associate signature, handwriting or speech to certain people.</a:t>
            </a:r>
          </a:p>
          <a:p>
            <a:pPr marL="514350" indent="-514350">
              <a:buAutoNum type="arabicParenBoth" startAt="3"/>
            </a:pPr>
            <a:r>
              <a:rPr lang="en-US" sz="3300" dirty="0">
                <a:solidFill>
                  <a:srgbClr val="FF0000"/>
                </a:solidFill>
              </a:rPr>
              <a:t>Character recognition(OCR)</a:t>
            </a:r>
          </a:p>
          <a:p>
            <a:pPr marL="514350" indent="-514350">
              <a:buFont typeface="Arial" pitchFamily="34" charset="0"/>
              <a:buAutoNum type="arabicParenBoth" startAt="5"/>
            </a:pPr>
            <a:r>
              <a:rPr lang="en-US" dirty="0">
                <a:solidFill>
                  <a:srgbClr val="FF0000"/>
                </a:solidFill>
              </a:rPr>
              <a:t>Translation machines</a:t>
            </a:r>
          </a:p>
          <a:p>
            <a:pPr marL="514350" indent="-514350">
              <a:buFont typeface="Arial" pitchFamily="34" charset="0"/>
              <a:buAutoNum type="arabicParenBoth" startAt="5"/>
            </a:pPr>
            <a:r>
              <a:rPr lang="en-US" dirty="0">
                <a:solidFill>
                  <a:srgbClr val="FF0000"/>
                </a:solidFill>
              </a:rPr>
              <a:t>Prediction</a:t>
            </a:r>
          </a:p>
          <a:p>
            <a:pPr marL="914400" lvl="1" indent="-514350">
              <a:buAutoNum type="arabicPeriod"/>
            </a:pPr>
            <a:r>
              <a:rPr lang="en-US" dirty="0"/>
              <a:t>To predict samples  of temporal signal : finance sys./energy sys./natural sys,…</a:t>
            </a:r>
          </a:p>
          <a:p>
            <a:pPr marL="914400" lvl="1" indent="-514350">
              <a:buFont typeface="Arial" pitchFamily="34" charset="0"/>
              <a:buAutoNum type="arabicPeriod"/>
            </a:pPr>
            <a:r>
              <a:rPr lang="en-US" dirty="0"/>
              <a:t>To predict  words  of a text in a writing process.</a:t>
            </a:r>
          </a:p>
          <a:p>
            <a:pPr marL="914400" lvl="1" indent="-514350">
              <a:buFont typeface="Arial" pitchFamily="34" charset="0"/>
              <a:buAutoNum type="arabicPeriod"/>
            </a:pPr>
            <a:r>
              <a:rPr lang="en-US" dirty="0"/>
              <a:t>To predict a part of a speech.</a:t>
            </a:r>
          </a:p>
          <a:p>
            <a:pPr marL="914400" lvl="1" indent="-514350">
              <a:buFont typeface="Arial" pitchFamily="34" charset="0"/>
              <a:buAutoNum type="arabicPeriod"/>
            </a:pPr>
            <a:r>
              <a:rPr lang="en-US" dirty="0"/>
              <a:t>To predict frames of a movie.</a:t>
            </a:r>
            <a:endParaRPr lang="en-US" sz="3600" dirty="0">
              <a:solidFill>
                <a:srgbClr val="FF0000"/>
              </a:solidFill>
            </a:endParaRPr>
          </a:p>
          <a:p>
            <a:pPr marL="514350" indent="-514350">
              <a:buFont typeface="Arial" pitchFamily="34" charset="0"/>
              <a:buAutoNum type="arabicParenBoth" startAt="5"/>
            </a:pPr>
            <a:r>
              <a:rPr lang="en-US" dirty="0">
                <a:solidFill>
                  <a:srgbClr val="FF0000"/>
                </a:solidFill>
              </a:rPr>
              <a:t>Modeling walking and moving of different people/animals/phenomena </a:t>
            </a:r>
          </a:p>
          <a:p>
            <a:pPr marL="514350" indent="-514350">
              <a:buAutoNum type="arabicParenBoth" startAt="5"/>
            </a:pPr>
            <a:r>
              <a:rPr lang="en-US" dirty="0">
                <a:solidFill>
                  <a:srgbClr val="FF0000"/>
                </a:solidFill>
              </a:rPr>
              <a:t>Learning  in Social Robots to path planning  and interact with environment.</a:t>
            </a:r>
          </a:p>
          <a:p>
            <a:pPr marL="514350" indent="-514350">
              <a:buAutoNum type="arabicParenBoth" startAt="5"/>
            </a:pPr>
            <a:r>
              <a:rPr lang="en-US" dirty="0">
                <a:solidFill>
                  <a:srgbClr val="FF0000"/>
                </a:solidFill>
              </a:rPr>
              <a:t>Image Captioning ,Video or Image Descriptions</a:t>
            </a:r>
          </a:p>
          <a:p>
            <a:pPr marL="514350" indent="-514350">
              <a:buAutoNum type="arabicParenBoth" startAt="5"/>
            </a:pPr>
            <a:r>
              <a:rPr lang="en-US" dirty="0">
                <a:solidFill>
                  <a:srgbClr val="FF0000"/>
                </a:solidFill>
              </a:rPr>
              <a:t>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Ahmad </a:t>
            </a:r>
            <a:r>
              <a:rPr lang="en-US" dirty="0" err="1"/>
              <a:t>Kalhor</a:t>
            </a:r>
            <a:r>
              <a:rPr lang="en-US" dirty="0"/>
              <a:t>- University of Tehran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49C7F5F-5A61-4FA8-847B-025C6656458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5240" y="2280600"/>
              <a:ext cx="6824160" cy="29592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49C7F5F-5A61-4FA8-847B-025C665645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9400" y="2217240"/>
                <a:ext cx="6855480" cy="30859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1747392-5AED-4CBD-8251-F73AE58D5F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4987"/>
    </mc:Choice>
    <mc:Fallback>
      <p:transition spd="slow" advTm="704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b="1" dirty="0"/>
              <a:t>Challenges in learning of MNNs</a:t>
            </a:r>
            <a:endParaRPr lang="fa-IR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810000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 fontScale="70000" lnSpcReduction="20000"/>
          </a:bodyPr>
          <a:lstStyle/>
          <a:p>
            <a:pPr marL="514350" indent="-514350">
              <a:buNone/>
            </a:pPr>
            <a:r>
              <a:rPr lang="en-US" dirty="0">
                <a:solidFill>
                  <a:srgbClr val="0070C0"/>
                </a:solidFill>
              </a:rPr>
              <a:t>MNNs with explicit input patterns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900" dirty="0"/>
              <a:t>Each explicit input pattern may be deformed, or partially presented.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900" dirty="0"/>
              <a:t>Each explicit input pattern may disturbed with noise.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None/>
            </a:pPr>
            <a:r>
              <a:rPr lang="en-US" dirty="0">
                <a:solidFill>
                  <a:srgbClr val="00B050"/>
                </a:solidFill>
              </a:rPr>
              <a:t>MNNs with implicit sequenced patterns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The implicit sequenced patterns may be presented with different lengths.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The implicit sequenced patterns may be combined with disturbance and non-relevant  patterns.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Among the sequenced patterns, it may be short and long dependencies.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>
                <a:solidFill>
                  <a:srgbClr val="0070C0"/>
                </a:solidFill>
              </a:rPr>
              <a:t>* </a:t>
            </a:r>
            <a:r>
              <a:rPr lang="en-US" dirty="0">
                <a:solidFill>
                  <a:srgbClr val="FF0000"/>
                </a:solidFill>
              </a:rPr>
              <a:t>MNNs make robust memories against distortion, disturbances and dimension variations of input patterns.</a:t>
            </a:r>
          </a:p>
          <a:p>
            <a:pPr marL="0" indent="0">
              <a:buNone/>
            </a:pPr>
            <a:endParaRPr lang="fa-I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Ahmad </a:t>
            </a:r>
            <a:r>
              <a:rPr lang="en-US" dirty="0" err="1"/>
              <a:t>Kalhor</a:t>
            </a:r>
            <a:r>
              <a:rPr lang="en-US" dirty="0"/>
              <a:t>- University of Tehran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19C02B6-C89F-4FA0-9727-17DE09E8953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1120" y="2089440"/>
              <a:ext cx="80280" cy="26319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19C02B6-C89F-4FA0-9727-17DE09E895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5280" y="2026080"/>
                <a:ext cx="111600" cy="275868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88355CE-AF08-4428-AE99-C1549468DE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972"/>
    </mc:Choice>
    <mc:Fallback>
      <p:transition spd="slow" advTm="381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8153400" cy="762000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Interpretation 1: </a:t>
            </a:r>
            <a:r>
              <a:rPr lang="en-US" sz="2400" dirty="0"/>
              <a:t>A MNN is like a </a:t>
            </a:r>
            <a:r>
              <a:rPr lang="en-US" sz="2400" dirty="0">
                <a:solidFill>
                  <a:srgbClr val="00B0F0"/>
                </a:solidFill>
              </a:rPr>
              <a:t>“look-up table”</a:t>
            </a:r>
            <a:endParaRPr lang="fa-IR" sz="2400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990600"/>
          </a:xfr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/>
              <a:t>(1) A MNN acts like a </a:t>
            </a:r>
            <a:r>
              <a:rPr lang="en-US" dirty="0">
                <a:solidFill>
                  <a:srgbClr val="FF0000"/>
                </a:solidFill>
              </a:rPr>
              <a:t>“look-up table” </a:t>
            </a:r>
            <a:r>
              <a:rPr lang="en-US" dirty="0"/>
              <a:t>where by applying the indices of a cell as the input pattern, the content of the cell is come out as the output pattern. </a:t>
            </a:r>
            <a:endParaRPr lang="fa-IR" dirty="0"/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533400" y="4953000"/>
            <a:ext cx="8229600" cy="990600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77500" lnSpcReduction="20000"/>
          </a:bodyPr>
          <a:lstStyle/>
          <a:p>
            <a:pPr marL="342900" lvl="0" indent="-342900">
              <a:spcBef>
                <a:spcPct val="20000"/>
              </a:spcBef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*</a:t>
            </a:r>
            <a:r>
              <a:rPr lang="en-US" sz="3200" dirty="0"/>
              <a:t> </a:t>
            </a:r>
            <a:r>
              <a:rPr lang="en-US" sz="2900" dirty="0"/>
              <a:t>Actually, </a:t>
            </a:r>
            <a:r>
              <a:rPr lang="en-US" sz="2900" baseline="0" dirty="0"/>
              <a:t>in</a:t>
            </a:r>
            <a:r>
              <a:rPr lang="en-US" sz="2900" dirty="0"/>
              <a:t> such look-up tables</a:t>
            </a:r>
            <a:r>
              <a:rPr kumimoji="0" lang="en-US" sz="2900" b="0" i="0" u="none" strike="noStrike" kern="1200" cap="none" spc="0" normalizeH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 indices are not </a:t>
            </a:r>
            <a:r>
              <a:rPr lang="en-US" sz="2900" dirty="0"/>
              <a:t>exactly known, </a:t>
            </a:r>
            <a:r>
              <a:rPr kumimoji="0" lang="en-US" sz="2900" b="0" i="0" u="none" strike="noStrike" kern="1200" cap="none" spc="0" normalizeH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they may deformed, disturbed or </a:t>
            </a:r>
            <a:r>
              <a:rPr lang="en-US" sz="2900" dirty="0"/>
              <a:t>partially presented or </a:t>
            </a:r>
            <a:r>
              <a:rPr kumimoji="0" lang="en-US" sz="2900" b="0" i="0" u="none" strike="noStrike" kern="1200" cap="none" spc="0" normalizeH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even </a:t>
            </a:r>
            <a:r>
              <a:rPr lang="en-US" sz="2900" dirty="0"/>
              <a:t>the number of indices may be changed.</a:t>
            </a:r>
            <a:endParaRPr kumimoji="0" lang="fa-IR" sz="29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2057400" y="2743200"/>
            <a:ext cx="4022662" cy="1828800"/>
            <a:chOff x="2209800" y="3048000"/>
            <a:chExt cx="4022662" cy="1828800"/>
          </a:xfrm>
        </p:grpSpPr>
        <p:sp>
          <p:nvSpPr>
            <p:cNvPr id="6" name="TextBox 5"/>
            <p:cNvSpPr txBox="1"/>
            <p:nvPr/>
          </p:nvSpPr>
          <p:spPr>
            <a:xfrm>
              <a:off x="2209800" y="3505200"/>
              <a:ext cx="457200" cy="369332"/>
            </a:xfrm>
            <a:prstGeom prst="rect">
              <a:avLst/>
            </a:prstGeom>
            <a:solidFill>
              <a:schemeClr val="lt1"/>
            </a:solidFill>
          </p:spPr>
          <p:txBody>
            <a:bodyPr wrap="square" rtlCol="1">
              <a:spAutoFit/>
            </a:bodyPr>
            <a:lstStyle/>
            <a:p>
              <a:r>
                <a:rPr lang="en-US" dirty="0"/>
                <a:t>x</a:t>
              </a:r>
              <a:r>
                <a:rPr lang="en-US" baseline="-25000" dirty="0"/>
                <a:t>1</a:t>
              </a:r>
              <a:endParaRPr lang="fa-IR" baseline="-250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209800" y="3962400"/>
              <a:ext cx="457200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x</a:t>
              </a:r>
              <a:r>
                <a:rPr lang="en-US" baseline="-25000" dirty="0">
                  <a:solidFill>
                    <a:srgbClr val="00B050"/>
                  </a:solidFill>
                </a:rPr>
                <a:t>2</a:t>
              </a:r>
              <a:endParaRPr lang="fa-IR" baseline="-25000" dirty="0">
                <a:solidFill>
                  <a:srgbClr val="00B050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124200" y="3048000"/>
              <a:ext cx="2438400" cy="1828800"/>
            </a:xfrm>
            <a:prstGeom prst="rect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fa-IR"/>
            </a:p>
          </p:txBody>
        </p:sp>
        <p:cxnSp>
          <p:nvCxnSpPr>
            <p:cNvPr id="10" name="Straight Arrow Connector 9"/>
            <p:cNvCxnSpPr>
              <a:endCxn id="8" idx="1"/>
            </p:cNvCxnSpPr>
            <p:nvPr/>
          </p:nvCxnSpPr>
          <p:spPr>
            <a:xfrm>
              <a:off x="2667000" y="3810000"/>
              <a:ext cx="457200" cy="152400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endCxn id="8" idx="1"/>
            </p:cNvCxnSpPr>
            <p:nvPr/>
          </p:nvCxnSpPr>
          <p:spPr>
            <a:xfrm flipV="1">
              <a:off x="2667000" y="3962400"/>
              <a:ext cx="457200" cy="152400"/>
            </a:xfrm>
            <a:prstGeom prst="straightConnector1">
              <a:avLst/>
            </a:prstGeom>
            <a:ln>
              <a:solidFill>
                <a:srgbClr val="00B050"/>
              </a:solidFill>
              <a:headEnd type="none" w="lg" len="med"/>
              <a:tailEnd type="triangle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3810000" y="4495800"/>
              <a:ext cx="457200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x</a:t>
              </a:r>
              <a:r>
                <a:rPr lang="en-US" baseline="-25000" dirty="0">
                  <a:solidFill>
                    <a:srgbClr val="00B050"/>
                  </a:solidFill>
                </a:rPr>
                <a:t>2</a:t>
              </a:r>
              <a:endParaRPr lang="fa-IR" baseline="-25000" dirty="0">
                <a:solidFill>
                  <a:srgbClr val="00B05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124200" y="3962400"/>
              <a:ext cx="457200" cy="33855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600" dirty="0"/>
                <a:t>x</a:t>
              </a:r>
              <a:r>
                <a:rPr lang="en-US" sz="1600" baseline="-25000" dirty="0"/>
                <a:t>1</a:t>
              </a:r>
              <a:endParaRPr lang="fa-IR" sz="1600" baseline="-25000" dirty="0"/>
            </a:p>
          </p:txBody>
        </p:sp>
        <p:cxnSp>
          <p:nvCxnSpPr>
            <p:cNvPr id="20" name="Straight Arrow Connector 19"/>
            <p:cNvCxnSpPr>
              <a:stCxn id="8" idx="3"/>
            </p:cNvCxnSpPr>
            <p:nvPr/>
          </p:nvCxnSpPr>
          <p:spPr>
            <a:xfrm>
              <a:off x="5562600" y="3962400"/>
              <a:ext cx="381000" cy="1588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5943600" y="3733800"/>
              <a:ext cx="28886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rtl="1"/>
              <a:r>
                <a:rPr lang="en-US" dirty="0">
                  <a:solidFill>
                    <a:srgbClr val="FF0000"/>
                  </a:solidFill>
                </a:rPr>
                <a:t>y</a:t>
              </a:r>
              <a:endParaRPr lang="fa-IR" dirty="0">
                <a:solidFill>
                  <a:srgbClr val="FF0000"/>
                </a:solidFill>
              </a:endParaRPr>
            </a:p>
          </p:txBody>
        </p: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3352800" y="3124200"/>
              <a:ext cx="1749778" cy="1524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Ahmad </a:t>
            </a:r>
            <a:r>
              <a:rPr lang="en-US" dirty="0" err="1"/>
              <a:t>Kalhor</a:t>
            </a:r>
            <a:r>
              <a:rPr lang="en-US" dirty="0"/>
              <a:t>- University of Tehran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CC96BA4-9B96-490A-84C7-E04F43C2D9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369"/>
    </mc:Choice>
    <mc:Fallback>
      <p:transition spd="slow" advTm="166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8153400" cy="762000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Interpretation 2: </a:t>
            </a:r>
            <a:r>
              <a:rPr lang="en-US" sz="2400" dirty="0"/>
              <a:t>A MNN is like a </a:t>
            </a:r>
            <a:r>
              <a:rPr lang="en-US" sz="2400" dirty="0">
                <a:solidFill>
                  <a:srgbClr val="00B0F0"/>
                </a:solidFill>
              </a:rPr>
              <a:t>mapping network</a:t>
            </a:r>
            <a:endParaRPr lang="fa-IR" sz="2400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990600"/>
          </a:xfr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en-US" sz="2800" dirty="0"/>
              <a:t>(1) </a:t>
            </a:r>
            <a:r>
              <a:rPr lang="en-US" sz="2400" dirty="0"/>
              <a:t>A MNN makes a map in which, each output pattern is represented by a quantized level or a local </a:t>
            </a:r>
            <a:r>
              <a:rPr lang="en-US" sz="2400" dirty="0" err="1"/>
              <a:t>extremum</a:t>
            </a:r>
            <a:r>
              <a:rPr lang="en-US" sz="2400" dirty="0"/>
              <a:t> point and the corresponding input pattern with all possible changes makes its domain of attraction.</a:t>
            </a:r>
            <a:endParaRPr lang="fa-IR" sz="2400" dirty="0"/>
          </a:p>
        </p:txBody>
      </p:sp>
      <p:grpSp>
        <p:nvGrpSpPr>
          <p:cNvPr id="33" name="Group 32"/>
          <p:cNvGrpSpPr/>
          <p:nvPr/>
        </p:nvGrpSpPr>
        <p:grpSpPr>
          <a:xfrm>
            <a:off x="1214414" y="2661000"/>
            <a:ext cx="5694988" cy="1828800"/>
            <a:chOff x="537474" y="2819400"/>
            <a:chExt cx="5694988" cy="1828800"/>
          </a:xfrm>
        </p:grpSpPr>
        <p:grpSp>
          <p:nvGrpSpPr>
            <p:cNvPr id="105" name="Group 104"/>
            <p:cNvGrpSpPr/>
            <p:nvPr/>
          </p:nvGrpSpPr>
          <p:grpSpPr>
            <a:xfrm>
              <a:off x="537474" y="2819400"/>
              <a:ext cx="5694988" cy="1828800"/>
              <a:chOff x="385074" y="4724400"/>
              <a:chExt cx="5694988" cy="1828800"/>
            </a:xfrm>
          </p:grpSpPr>
          <p:grpSp>
            <p:nvGrpSpPr>
              <p:cNvPr id="45" name="Group 37"/>
              <p:cNvGrpSpPr/>
              <p:nvPr/>
            </p:nvGrpSpPr>
            <p:grpSpPr>
              <a:xfrm>
                <a:off x="385074" y="4724400"/>
                <a:ext cx="5694988" cy="1828800"/>
                <a:chOff x="537474" y="3048000"/>
                <a:chExt cx="5694988" cy="1828800"/>
              </a:xfrm>
            </p:grpSpPr>
            <p:sp>
              <p:nvSpPr>
                <p:cNvPr id="46" name="TextBox 45"/>
                <p:cNvSpPr txBox="1"/>
                <p:nvPr/>
              </p:nvSpPr>
              <p:spPr>
                <a:xfrm>
                  <a:off x="537474" y="3807746"/>
                  <a:ext cx="2562912" cy="52322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square" rtlCol="1">
                  <a:spAutoFit/>
                </a:bodyPr>
                <a:lstStyle/>
                <a:p>
                  <a:pPr algn="ctr"/>
                  <a:r>
                    <a:rPr lang="en-US" sz="1400" b="1" dirty="0"/>
                    <a:t>                                    x</a:t>
                  </a:r>
                </a:p>
                <a:p>
                  <a:r>
                    <a:rPr lang="en-US" sz="1400" b="1" dirty="0">
                      <a:solidFill>
                        <a:srgbClr val="7030A0"/>
                      </a:solidFill>
                    </a:rPr>
                    <a:t> Domain Attraction in black line</a:t>
                  </a:r>
                  <a:endParaRPr lang="fa-IR" sz="1400" b="1" baseline="-25000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47" name="Rectangle 46"/>
                <p:cNvSpPr/>
                <p:nvPr/>
              </p:nvSpPr>
              <p:spPr>
                <a:xfrm>
                  <a:off x="3124200" y="3048000"/>
                  <a:ext cx="2438400" cy="1828800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1" anchor="ctr"/>
                <a:lstStyle/>
                <a:p>
                  <a:pPr algn="ctr"/>
                  <a:endParaRPr lang="fa-IR"/>
                </a:p>
              </p:txBody>
            </p:sp>
            <p:cxnSp>
              <p:nvCxnSpPr>
                <p:cNvPr id="48" name="Straight Arrow Connector 47"/>
                <p:cNvCxnSpPr>
                  <a:endCxn id="47" idx="1"/>
                </p:cNvCxnSpPr>
                <p:nvPr/>
              </p:nvCxnSpPr>
              <p:spPr>
                <a:xfrm>
                  <a:off x="2667000" y="3962400"/>
                  <a:ext cx="457200" cy="1588"/>
                </a:xfrm>
                <a:prstGeom prst="straightConnector1">
                  <a:avLst/>
                </a:prstGeom>
                <a:ln w="25400">
                  <a:solidFill>
                    <a:schemeClr val="tx1"/>
                  </a:solidFill>
                  <a:headEnd type="none" w="lg" len="me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TextBox 48"/>
                <p:cNvSpPr txBox="1"/>
                <p:nvPr/>
              </p:nvSpPr>
              <p:spPr>
                <a:xfrm>
                  <a:off x="3505200" y="3048000"/>
                  <a:ext cx="914400" cy="338554"/>
                </a:xfrm>
                <a:prstGeom prst="rect">
                  <a:avLst/>
                </a:prstGeom>
                <a:noFill/>
              </p:spPr>
              <p:txBody>
                <a:bodyPr wrap="square" rtlCol="1">
                  <a:spAutoFit/>
                </a:bodyPr>
                <a:lstStyle/>
                <a:p>
                  <a:r>
                    <a:rPr lang="en-US" sz="1600" dirty="0"/>
                    <a:t>output</a:t>
                  </a:r>
                  <a:endParaRPr lang="fa-IR" sz="1600" baseline="-25000" dirty="0"/>
                </a:p>
              </p:txBody>
            </p:sp>
            <p:cxnSp>
              <p:nvCxnSpPr>
                <p:cNvPr id="50" name="Straight Arrow Connector 49"/>
                <p:cNvCxnSpPr>
                  <a:stCxn id="47" idx="3"/>
                </p:cNvCxnSpPr>
                <p:nvPr/>
              </p:nvCxnSpPr>
              <p:spPr>
                <a:xfrm>
                  <a:off x="5562600" y="3962400"/>
                  <a:ext cx="381000" cy="1588"/>
                </a:xfrm>
                <a:prstGeom prst="straightConnector1">
                  <a:avLst/>
                </a:prstGeom>
                <a:ln w="25400">
                  <a:solidFill>
                    <a:schemeClr val="tx1"/>
                  </a:solidFill>
                  <a:headEnd type="none" w="lg" len="me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1" name="Rectangle 50"/>
                <p:cNvSpPr/>
                <p:nvPr/>
              </p:nvSpPr>
              <p:spPr>
                <a:xfrm>
                  <a:off x="5943600" y="3733800"/>
                  <a:ext cx="28886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 rtl="1"/>
                  <a:r>
                    <a:rPr lang="en-US" dirty="0">
                      <a:solidFill>
                        <a:srgbClr val="FF0000"/>
                      </a:solidFill>
                    </a:rPr>
                    <a:t>y</a:t>
                  </a:r>
                  <a:endParaRPr lang="fa-IR" dirty="0">
                    <a:solidFill>
                      <a:srgbClr val="FF0000"/>
                    </a:solidFill>
                  </a:endParaRPr>
                </a:p>
              </p:txBody>
            </p:sp>
          </p:grpSp>
          <p:cxnSp>
            <p:nvCxnSpPr>
              <p:cNvPr id="53" name="Straight Arrow Connector 52"/>
              <p:cNvCxnSpPr/>
              <p:nvPr/>
            </p:nvCxnSpPr>
            <p:spPr>
              <a:xfrm>
                <a:off x="3352800" y="5638800"/>
                <a:ext cx="1371600" cy="158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/>
              <p:cNvCxnSpPr/>
              <p:nvPr/>
            </p:nvCxnSpPr>
            <p:spPr>
              <a:xfrm rot="5400000" flipH="1" flipV="1">
                <a:off x="3085306" y="5600700"/>
                <a:ext cx="1143794" cy="79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TextBox 54"/>
              <p:cNvSpPr txBox="1"/>
              <p:nvPr/>
            </p:nvSpPr>
            <p:spPr>
              <a:xfrm>
                <a:off x="3276600" y="5867400"/>
                <a:ext cx="457200" cy="33855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sz="1600" dirty="0">
                    <a:solidFill>
                      <a:srgbClr val="FF0000"/>
                    </a:solidFill>
                  </a:rPr>
                  <a:t>y</a:t>
                </a:r>
                <a:endParaRPr lang="fa-IR" sz="1600" baseline="-25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4648200" y="5410200"/>
                <a:ext cx="914400" cy="33855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sz="1600" dirty="0"/>
                  <a:t>input</a:t>
                </a:r>
                <a:endParaRPr lang="fa-IR" sz="1600" baseline="-25000" dirty="0"/>
              </a:p>
            </p:txBody>
          </p:sp>
          <p:cxnSp>
            <p:nvCxnSpPr>
              <p:cNvPr id="57" name="Straight Connector 56"/>
              <p:cNvCxnSpPr/>
              <p:nvPr/>
            </p:nvCxnSpPr>
            <p:spPr>
              <a:xfrm flipH="1" flipV="1">
                <a:off x="3528346" y="5992466"/>
                <a:ext cx="914400" cy="1589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/>
              <p:cNvSpPr txBox="1"/>
              <p:nvPr/>
            </p:nvSpPr>
            <p:spPr>
              <a:xfrm>
                <a:off x="3810000" y="5181600"/>
                <a:ext cx="457200" cy="33855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sz="1600" dirty="0"/>
                  <a:t>x</a:t>
                </a:r>
                <a:endParaRPr lang="fa-IR" sz="1600" baseline="-25000" dirty="0"/>
              </a:p>
            </p:txBody>
          </p:sp>
          <p:cxnSp>
            <p:nvCxnSpPr>
              <p:cNvPr id="61" name="Elbow Connector 60"/>
              <p:cNvCxnSpPr/>
              <p:nvPr/>
            </p:nvCxnSpPr>
            <p:spPr>
              <a:xfrm>
                <a:off x="3276600" y="5410200"/>
                <a:ext cx="533400" cy="381000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74" name="Elbow Connector 73"/>
              <p:cNvCxnSpPr/>
              <p:nvPr/>
            </p:nvCxnSpPr>
            <p:spPr>
              <a:xfrm rot="5400000">
                <a:off x="3962400" y="5715000"/>
                <a:ext cx="457200" cy="152400"/>
              </a:xfrm>
              <a:prstGeom prst="bentConnector3">
                <a:avLst>
                  <a:gd name="adj1" fmla="val 47561"/>
                </a:avLst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79" name="Elbow Connector 78"/>
              <p:cNvCxnSpPr/>
              <p:nvPr/>
            </p:nvCxnSpPr>
            <p:spPr>
              <a:xfrm>
                <a:off x="3810000" y="5791200"/>
                <a:ext cx="304800" cy="228600"/>
              </a:xfrm>
              <a:prstGeom prst="bentConnector3">
                <a:avLst>
                  <a:gd name="adj1" fmla="val 2440"/>
                </a:avLst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5400000" flipH="1" flipV="1">
                <a:off x="4000500" y="5905500"/>
                <a:ext cx="228600" cy="1588"/>
              </a:xfrm>
              <a:prstGeom prst="line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103" name="TextBox 102"/>
              <p:cNvSpPr txBox="1"/>
              <p:nvPr/>
            </p:nvSpPr>
            <p:spPr>
              <a:xfrm>
                <a:off x="542252" y="4849458"/>
                <a:ext cx="1628772" cy="52322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dk1"/>
                </a:solidFill>
                <a:prstDash val="dash"/>
              </a:ln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rgbClr val="FF0000"/>
                    </a:solidFill>
                  </a:rPr>
                  <a:t>Feed-Froward</a:t>
                </a:r>
              </a:p>
              <a:p>
                <a:pPr algn="ctr"/>
                <a:r>
                  <a:rPr lang="en-US" sz="1400" b="1" dirty="0">
                    <a:solidFill>
                      <a:srgbClr val="00B050"/>
                    </a:solidFill>
                  </a:rPr>
                  <a:t>Quantized map</a:t>
                </a:r>
                <a:endParaRPr lang="fa-IR" sz="1400" b="1" dirty="0">
                  <a:solidFill>
                    <a:srgbClr val="00B050"/>
                  </a:solidFill>
                </a:endParaRPr>
              </a:p>
            </p:txBody>
          </p:sp>
        </p:grpSp>
        <p:cxnSp>
          <p:nvCxnSpPr>
            <p:cNvPr id="24" name="Straight Connector 23"/>
            <p:cNvCxnSpPr/>
            <p:nvPr/>
          </p:nvCxnSpPr>
          <p:spPr>
            <a:xfrm>
              <a:off x="3966498" y="3730276"/>
              <a:ext cx="305397" cy="1588"/>
            </a:xfrm>
            <a:prstGeom prst="line">
              <a:avLst/>
            </a:prstGeom>
            <a:ln w="19050">
              <a:headEnd type="triangle" w="lg" len="med"/>
              <a:tailEnd type="triangle" w="lg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4243771" y="3609564"/>
              <a:ext cx="8479" cy="763654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 flipH="1" flipV="1">
              <a:off x="3586292" y="3967606"/>
              <a:ext cx="762000" cy="1588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8" name="Straight Connector 77"/>
          <p:cNvCxnSpPr/>
          <p:nvPr/>
        </p:nvCxnSpPr>
        <p:spPr>
          <a:xfrm>
            <a:off x="4714876" y="5857892"/>
            <a:ext cx="357190" cy="1588"/>
          </a:xfrm>
          <a:prstGeom prst="line">
            <a:avLst/>
          </a:prstGeom>
          <a:ln w="19050">
            <a:headEnd type="triangle" w="lg" len="med"/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928662" y="4572008"/>
            <a:ext cx="5837864" cy="2086129"/>
            <a:chOff x="1643042" y="4572008"/>
            <a:chExt cx="5837864" cy="2086129"/>
          </a:xfrm>
        </p:grpSpPr>
        <p:grpSp>
          <p:nvGrpSpPr>
            <p:cNvPr id="69" name="Group 68"/>
            <p:cNvGrpSpPr/>
            <p:nvPr/>
          </p:nvGrpSpPr>
          <p:grpSpPr>
            <a:xfrm>
              <a:off x="1643042" y="4572008"/>
              <a:ext cx="5837864" cy="2086129"/>
              <a:chOff x="394598" y="4619471"/>
              <a:chExt cx="5837864" cy="2086129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2667000" y="5122277"/>
                <a:ext cx="3565462" cy="1583323"/>
                <a:chOff x="2667000" y="5122277"/>
                <a:chExt cx="3565462" cy="1828800"/>
              </a:xfrm>
            </p:grpSpPr>
            <p:grpSp>
              <p:nvGrpSpPr>
                <p:cNvPr id="104" name="Group 103"/>
                <p:cNvGrpSpPr/>
                <p:nvPr/>
              </p:nvGrpSpPr>
              <p:grpSpPr>
                <a:xfrm>
                  <a:off x="2667000" y="5122277"/>
                  <a:ext cx="3565462" cy="1828800"/>
                  <a:chOff x="2514600" y="2743200"/>
                  <a:chExt cx="3565462" cy="1828800"/>
                </a:xfrm>
              </p:grpSpPr>
              <p:grpSp>
                <p:nvGrpSpPr>
                  <p:cNvPr id="4" name="Group 37"/>
                  <p:cNvGrpSpPr/>
                  <p:nvPr/>
                </p:nvGrpSpPr>
                <p:grpSpPr>
                  <a:xfrm>
                    <a:off x="2514600" y="2743200"/>
                    <a:ext cx="3565462" cy="1828800"/>
                    <a:chOff x="2667000" y="3048000"/>
                    <a:chExt cx="3565462" cy="1828800"/>
                  </a:xfrm>
                </p:grpSpPr>
                <p:sp>
                  <p:nvSpPr>
                    <p:cNvPr id="8" name="Rectangle 7"/>
                    <p:cNvSpPr/>
                    <p:nvPr/>
                  </p:nvSpPr>
                  <p:spPr>
                    <a:xfrm>
                      <a:off x="3124200" y="3048000"/>
                      <a:ext cx="2438400" cy="1828800"/>
                    </a:xfrm>
                    <a:prstGeom prst="rect">
                      <a:avLst/>
                    </a:prstGeom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1" anchor="ctr"/>
                    <a:lstStyle/>
                    <a:p>
                      <a:pPr algn="ctr"/>
                      <a:endParaRPr lang="fa-IR"/>
                    </a:p>
                  </p:txBody>
                </p:sp>
                <p:cxnSp>
                  <p:nvCxnSpPr>
                    <p:cNvPr id="10" name="Straight Arrow Connector 9"/>
                    <p:cNvCxnSpPr/>
                    <p:nvPr/>
                  </p:nvCxnSpPr>
                  <p:spPr>
                    <a:xfrm>
                      <a:off x="2667000" y="4033411"/>
                      <a:ext cx="457200" cy="1588"/>
                    </a:xfrm>
                    <a:prstGeom prst="straightConnector1">
                      <a:avLst/>
                    </a:prstGeom>
                    <a:ln w="25400">
                      <a:solidFill>
                        <a:schemeClr val="tx1"/>
                      </a:solidFill>
                      <a:headEnd type="none" w="lg" len="med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7" name="TextBox 16"/>
                    <p:cNvSpPr txBox="1"/>
                    <p:nvPr/>
                  </p:nvSpPr>
                  <p:spPr>
                    <a:xfrm>
                      <a:off x="3505200" y="3048000"/>
                      <a:ext cx="914400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1">
                      <a:spAutoFit/>
                    </a:bodyPr>
                    <a:lstStyle/>
                    <a:p>
                      <a:r>
                        <a:rPr lang="en-US" sz="1600" dirty="0"/>
                        <a:t>output</a:t>
                      </a:r>
                      <a:endParaRPr lang="fa-IR" sz="1600" baseline="-25000" dirty="0"/>
                    </a:p>
                  </p:txBody>
                </p:sp>
                <p:cxnSp>
                  <p:nvCxnSpPr>
                    <p:cNvPr id="20" name="Straight Arrow Connector 19"/>
                    <p:cNvCxnSpPr>
                      <a:stCxn id="8" idx="3"/>
                    </p:cNvCxnSpPr>
                    <p:nvPr/>
                  </p:nvCxnSpPr>
                  <p:spPr>
                    <a:xfrm>
                      <a:off x="5562600" y="3962401"/>
                      <a:ext cx="381000" cy="1588"/>
                    </a:xfrm>
                    <a:prstGeom prst="straightConnector1">
                      <a:avLst/>
                    </a:prstGeom>
                    <a:ln w="25400">
                      <a:solidFill>
                        <a:schemeClr val="tx1"/>
                      </a:solidFill>
                      <a:headEnd type="none" w="lg" len="med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3" name="Rectangle 22"/>
                    <p:cNvSpPr/>
                    <p:nvPr/>
                  </p:nvSpPr>
                  <p:spPr>
                    <a:xfrm>
                      <a:off x="5943600" y="3733800"/>
                      <a:ext cx="288862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 rtl="1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y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p:txBody>
                </p:sp>
              </p:grpSp>
              <p:sp>
                <p:nvSpPr>
                  <p:cNvPr id="19" name="Freeform 18"/>
                  <p:cNvSpPr/>
                  <p:nvPr/>
                </p:nvSpPr>
                <p:spPr>
                  <a:xfrm>
                    <a:off x="3105615" y="3200400"/>
                    <a:ext cx="1412488" cy="838200"/>
                  </a:xfrm>
                  <a:custGeom>
                    <a:avLst/>
                    <a:gdLst>
                      <a:gd name="connsiteX0" fmla="*/ 0 w 1717288"/>
                      <a:gd name="connsiteY0" fmla="*/ 403303 h 1063083"/>
                      <a:gd name="connsiteX1" fmla="*/ 334536 w 1717288"/>
                      <a:gd name="connsiteY1" fmla="*/ 35312 h 1063083"/>
                      <a:gd name="connsiteX2" fmla="*/ 535258 w 1717288"/>
                      <a:gd name="connsiteY2" fmla="*/ 615176 h 1063083"/>
                      <a:gd name="connsiteX3" fmla="*/ 836341 w 1717288"/>
                      <a:gd name="connsiteY3" fmla="*/ 124522 h 1063083"/>
                      <a:gd name="connsiteX4" fmla="*/ 1059366 w 1717288"/>
                      <a:gd name="connsiteY4" fmla="*/ 1061225 h 1063083"/>
                      <a:gd name="connsiteX5" fmla="*/ 1226634 w 1717288"/>
                      <a:gd name="connsiteY5" fmla="*/ 135673 h 1063083"/>
                      <a:gd name="connsiteX6" fmla="*/ 1605775 w 1717288"/>
                      <a:gd name="connsiteY6" fmla="*/ 704386 h 1063083"/>
                      <a:gd name="connsiteX7" fmla="*/ 1717288 w 1717288"/>
                      <a:gd name="connsiteY7" fmla="*/ 169127 h 10630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717288" h="1063083">
                        <a:moveTo>
                          <a:pt x="0" y="403303"/>
                        </a:moveTo>
                        <a:cubicBezTo>
                          <a:pt x="122663" y="201651"/>
                          <a:pt x="245326" y="0"/>
                          <a:pt x="334536" y="35312"/>
                        </a:cubicBezTo>
                        <a:cubicBezTo>
                          <a:pt x="423746" y="70624"/>
                          <a:pt x="451624" y="600308"/>
                          <a:pt x="535258" y="615176"/>
                        </a:cubicBezTo>
                        <a:cubicBezTo>
                          <a:pt x="618892" y="630044"/>
                          <a:pt x="748990" y="50181"/>
                          <a:pt x="836341" y="124522"/>
                        </a:cubicBezTo>
                        <a:cubicBezTo>
                          <a:pt x="923692" y="198864"/>
                          <a:pt x="994317" y="1059367"/>
                          <a:pt x="1059366" y="1061225"/>
                        </a:cubicBezTo>
                        <a:cubicBezTo>
                          <a:pt x="1124415" y="1063083"/>
                          <a:pt x="1135566" y="195146"/>
                          <a:pt x="1226634" y="135673"/>
                        </a:cubicBezTo>
                        <a:cubicBezTo>
                          <a:pt x="1317702" y="76200"/>
                          <a:pt x="1523999" y="698810"/>
                          <a:pt x="1605775" y="704386"/>
                        </a:cubicBezTo>
                        <a:cubicBezTo>
                          <a:pt x="1687551" y="709962"/>
                          <a:pt x="1702419" y="439544"/>
                          <a:pt x="1717288" y="169127"/>
                        </a:cubicBezTo>
                      </a:path>
                    </a:pathLst>
                  </a:custGeom>
                </p:spPr>
                <p:style>
                  <a:lnRef idx="3">
                    <a:schemeClr val="accent3"/>
                  </a:lnRef>
                  <a:fillRef idx="0">
                    <a:schemeClr val="accent3"/>
                  </a:fillRef>
                  <a:effectRef idx="2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1" anchor="ctr"/>
                  <a:lstStyle/>
                  <a:p>
                    <a:pPr algn="ctr"/>
                    <a:endParaRPr lang="fa-IR"/>
                  </a:p>
                </p:txBody>
              </p:sp>
              <p:cxnSp>
                <p:nvCxnSpPr>
                  <p:cNvPr id="25" name="Straight Arrow Connector 24"/>
                  <p:cNvCxnSpPr/>
                  <p:nvPr/>
                </p:nvCxnSpPr>
                <p:spPr>
                  <a:xfrm>
                    <a:off x="3352800" y="3657600"/>
                    <a:ext cx="1371600" cy="1588"/>
                  </a:xfrm>
                  <a:prstGeom prst="straightConnector1">
                    <a:avLst/>
                  </a:prstGeom>
                  <a:ln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Arrow Connector 26"/>
                  <p:cNvCxnSpPr/>
                  <p:nvPr/>
                </p:nvCxnSpPr>
                <p:spPr>
                  <a:xfrm rot="5400000" flipH="1" flipV="1">
                    <a:off x="3085306" y="3619500"/>
                    <a:ext cx="1143794" cy="794"/>
                  </a:xfrm>
                  <a:prstGeom prst="straightConnector1">
                    <a:avLst/>
                  </a:prstGeom>
                  <a:ln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/>
                  <p:cNvSpPr txBox="1"/>
                  <p:nvPr/>
                </p:nvSpPr>
                <p:spPr>
                  <a:xfrm>
                    <a:off x="3171156" y="3812713"/>
                    <a:ext cx="4572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1">
                    <a:spAutoFit/>
                  </a:bodyPr>
                  <a:lstStyle/>
                  <a:p>
                    <a:r>
                      <a:rPr lang="en-US" sz="1600" dirty="0">
                        <a:solidFill>
                          <a:srgbClr val="FF0000"/>
                        </a:solidFill>
                      </a:rPr>
                      <a:t>y</a:t>
                    </a:r>
                    <a:endParaRPr lang="fa-IR" sz="1600" baseline="-25000" dirty="0">
                      <a:solidFill>
                        <a:srgbClr val="FF0000"/>
                      </a:solidFill>
                    </a:endParaRPr>
                  </a:p>
                </p:txBody>
              </p:sp>
              <p:sp>
                <p:nvSpPr>
                  <p:cNvPr id="39" name="TextBox 38"/>
                  <p:cNvSpPr txBox="1"/>
                  <p:nvPr/>
                </p:nvSpPr>
                <p:spPr>
                  <a:xfrm>
                    <a:off x="4648200" y="3429000"/>
                    <a:ext cx="9144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1">
                    <a:spAutoFit/>
                  </a:bodyPr>
                  <a:lstStyle/>
                  <a:p>
                    <a:r>
                      <a:rPr lang="en-US" sz="1600" dirty="0"/>
                      <a:t>input</a:t>
                    </a:r>
                    <a:endParaRPr lang="fa-IR" sz="1600" baseline="-25000" dirty="0"/>
                  </a:p>
                </p:txBody>
              </p:sp>
              <p:cxnSp>
                <p:nvCxnSpPr>
                  <p:cNvPr id="41" name="Straight Connector 40"/>
                  <p:cNvCxnSpPr/>
                  <p:nvPr/>
                </p:nvCxnSpPr>
                <p:spPr>
                  <a:xfrm rot="10800000">
                    <a:off x="3414050" y="4037011"/>
                    <a:ext cx="685800" cy="158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prstDash val="sys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Straight Connector 42"/>
                  <p:cNvCxnSpPr/>
                  <p:nvPr/>
                </p:nvCxnSpPr>
                <p:spPr>
                  <a:xfrm rot="5400000" flipH="1" flipV="1">
                    <a:off x="3409123" y="3678029"/>
                    <a:ext cx="762000" cy="158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TextBox 43"/>
                  <p:cNvSpPr txBox="1"/>
                  <p:nvPr/>
                </p:nvSpPr>
                <p:spPr>
                  <a:xfrm>
                    <a:off x="3810000" y="3070090"/>
                    <a:ext cx="45720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1">
                    <a:spAutoFit/>
                  </a:bodyPr>
                  <a:lstStyle/>
                  <a:p>
                    <a:r>
                      <a:rPr lang="en-US" sz="1600" dirty="0"/>
                      <a:t>x</a:t>
                    </a:r>
                    <a:endParaRPr lang="fa-IR" sz="1600" baseline="-25000" dirty="0"/>
                  </a:p>
                </p:txBody>
              </p:sp>
            </p:grpSp>
            <p:cxnSp>
              <p:nvCxnSpPr>
                <p:cNvPr id="64" name="Straight Connector 63"/>
                <p:cNvCxnSpPr/>
                <p:nvPr/>
              </p:nvCxnSpPr>
              <p:spPr>
                <a:xfrm rot="5400000" flipH="1" flipV="1">
                  <a:off x="3896331" y="6071552"/>
                  <a:ext cx="762000" cy="158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7" name="TextBox 66"/>
              <p:cNvSpPr txBox="1"/>
              <p:nvPr/>
            </p:nvSpPr>
            <p:spPr>
              <a:xfrm>
                <a:off x="394598" y="5976793"/>
                <a:ext cx="2539922" cy="5232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1400" b="1" dirty="0"/>
                  <a:t>                                          x</a:t>
                </a:r>
              </a:p>
              <a:p>
                <a:r>
                  <a:rPr lang="en-US" sz="1400" b="1" dirty="0">
                    <a:solidFill>
                      <a:srgbClr val="7030A0"/>
                    </a:solidFill>
                  </a:rPr>
                  <a:t> Domain Attraction in black line</a:t>
                </a:r>
                <a:endParaRPr lang="fa-IR" sz="1400" b="1" baseline="-25000" dirty="0">
                  <a:solidFill>
                    <a:srgbClr val="7030A0"/>
                  </a:solidFill>
                </a:endParaRPr>
              </a:p>
            </p:txBody>
          </p:sp>
          <p:cxnSp>
            <p:nvCxnSpPr>
              <p:cNvPr id="35" name="Elbow Connector 34"/>
              <p:cNvCxnSpPr/>
              <p:nvPr/>
            </p:nvCxnSpPr>
            <p:spPr>
              <a:xfrm rot="10800000" flipV="1">
                <a:off x="3127310" y="5905355"/>
                <a:ext cx="2819400" cy="38037"/>
              </a:xfrm>
              <a:prstGeom prst="bentConnector5">
                <a:avLst>
                  <a:gd name="adj1" fmla="val 6757"/>
                  <a:gd name="adj2" fmla="val -2859043"/>
                  <a:gd name="adj3" fmla="val 107317"/>
                </a:avLst>
              </a:prstGeom>
              <a:ln>
                <a:solidFill>
                  <a:srgbClr val="FF0000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/>
              <p:cNvSpPr txBox="1"/>
              <p:nvPr/>
            </p:nvSpPr>
            <p:spPr>
              <a:xfrm>
                <a:off x="3803570" y="4619471"/>
                <a:ext cx="1000132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070C0"/>
                    </a:solidFill>
                  </a:rPr>
                  <a:t>repeating</a:t>
                </a:r>
              </a:p>
            </p:txBody>
          </p:sp>
        </p:grpSp>
        <p:sp>
          <p:nvSpPr>
            <p:cNvPr id="84" name="TextBox 83"/>
            <p:cNvSpPr txBox="1"/>
            <p:nvPr/>
          </p:nvSpPr>
          <p:spPr>
            <a:xfrm>
              <a:off x="2157410" y="4857760"/>
              <a:ext cx="1628772" cy="523220"/>
            </a:xfrm>
            <a:prstGeom prst="rect">
              <a:avLst/>
            </a:prstGeom>
            <a:noFill/>
            <a:ln>
              <a:solidFill>
                <a:schemeClr val="dk1"/>
              </a:solidFill>
              <a:prstDash val="dash"/>
            </a:ln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400" b="1" dirty="0">
                  <a:solidFill>
                    <a:srgbClr val="FF0000"/>
                  </a:solidFill>
                </a:rPr>
                <a:t>Recurrent</a:t>
              </a:r>
            </a:p>
            <a:p>
              <a:pPr algn="ctr"/>
              <a:r>
                <a:rPr lang="en-US" sz="1400" b="1" dirty="0">
                  <a:solidFill>
                    <a:srgbClr val="00B050"/>
                  </a:solidFill>
                </a:rPr>
                <a:t>Analogue map</a:t>
              </a:r>
              <a:endParaRPr lang="fa-IR" sz="1400" b="1" dirty="0">
                <a:solidFill>
                  <a:srgbClr val="00B050"/>
                </a:solidFill>
              </a:endParaRPr>
            </a:p>
          </p:txBody>
        </p:sp>
      </p:grpSp>
      <p:cxnSp>
        <p:nvCxnSpPr>
          <p:cNvPr id="87" name="Straight Connector 86"/>
          <p:cNvCxnSpPr/>
          <p:nvPr/>
        </p:nvCxnSpPr>
        <p:spPr>
          <a:xfrm>
            <a:off x="4429124" y="5857892"/>
            <a:ext cx="428628" cy="1588"/>
          </a:xfrm>
          <a:prstGeom prst="line">
            <a:avLst/>
          </a:prstGeom>
          <a:ln w="19050">
            <a:headEnd type="triangle" w="lg" len="med"/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2" name="Slide Number Placeholder 5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8" name="Footer Placeholder 5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Ahmad </a:t>
            </a:r>
            <a:r>
              <a:rPr lang="en-US" dirty="0" err="1"/>
              <a:t>Kalhor</a:t>
            </a:r>
            <a:r>
              <a:rPr lang="en-US" dirty="0"/>
              <a:t>- University of Tehran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9D62EF3-557D-44FD-8413-A89988378C6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37000" y="3094200"/>
              <a:ext cx="4998960" cy="31104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9D62EF3-557D-44FD-8413-A89988378C6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1160" y="3030840"/>
                <a:ext cx="5030280" cy="323712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95E0F19-CE64-42F9-A08C-FE79A8F611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112"/>
    </mc:Choice>
    <mc:Fallback>
      <p:transition spd="slow" advTm="536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6217</TotalTime>
  <Words>516</Words>
  <Application>Microsoft Office PowerPoint</Application>
  <PresentationFormat>On-screen Show (4:3)</PresentationFormat>
  <Paragraphs>88</Paragraphs>
  <Slides>6</Slides>
  <Notes>3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Chapter 3  Memory Neural Networks</vt:lpstr>
      <vt:lpstr>PowerPoint Presentation</vt:lpstr>
      <vt:lpstr>Applications of MNNs</vt:lpstr>
      <vt:lpstr>Challenges in learning of MNNs</vt:lpstr>
      <vt:lpstr>Interpretation 1: A MNN is like a “look-up table”</vt:lpstr>
      <vt:lpstr>Interpretation 2: A MNN is like a mapping network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 Memory Neural Networks</dc:title>
  <dc:creator>Hamed Ahangari</dc:creator>
  <cp:lastModifiedBy>Dr-Kalhor</cp:lastModifiedBy>
  <cp:revision>552</cp:revision>
  <dcterms:created xsi:type="dcterms:W3CDTF">2006-08-16T00:00:00Z</dcterms:created>
  <dcterms:modified xsi:type="dcterms:W3CDTF">2020-04-19T05:04:02Z</dcterms:modified>
</cp:coreProperties>
</file>

<file path=docProps/thumbnail.jpeg>
</file>